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lvl1pPr marL="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53" d="100"/>
          <a:sy n="53" d="100"/>
        </p:scale>
        <p:origin x="9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Relationship Id="rId27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it-IT" sz="1200"/>
            </a:lvl1pPr>
            <a:extLst/>
          </a:lstStyle>
          <a:p>
            <a:fld id="{54D4857D-62A5-486B-9129-468003D7E020}" type="datetimeFigureOut">
              <a:rPr lang="it-IT" smtClean="0"/>
              <a:pPr/>
              <a:t>06/06/2024</a:t>
            </a:fld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it-IT" sz="1200"/>
            </a:lvl1pPr>
            <a:extLst/>
          </a:lstStyle>
          <a:p>
            <a:fld id="{2EBE4566-6F3A-4CC1-BD6C-9C510D05F1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58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it-IT" sz="1200"/>
            </a:lvl1pPr>
            <a:extLst/>
          </a:lstStyle>
          <a:p>
            <a:fld id="{2D2EF2CE-B28C-4ED4-8FD0-48BB3F48846A}" type="datetimeFigureOut">
              <a:rPr lang="it-IT"/>
              <a:pPr/>
              <a:t>06/06/2024</a:t>
            </a:fld>
            <a:endParaRPr lang="it-IT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it-IT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it-IT" sz="1200"/>
            </a:lvl1pPr>
            <a:extLst/>
          </a:lstStyle>
          <a:p>
            <a:fld id="{61807874-5299-41B2-A37A-6AA3547857F4}" type="slidenum">
              <a:rPr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18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895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704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286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535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715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35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064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6221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794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8626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18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83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188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018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203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3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44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979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569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it-IT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it-IT"/>
              <a:t>Fare clic per modificare lo stile del sottotitolo dello schema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it-IT" sz="1100"/>
              <a:pPr algn="r"/>
              <a:t>06/06/2024</a:t>
            </a:fld>
            <a:endParaRPr kumimoji="0" lang="it-IT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it-IT" sz="1200"/>
              <a:pPr/>
              <a:t>‹N›</a:t>
            </a:fld>
            <a:endParaRPr kumimoji="0" lang="it-IT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it-IT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it-IT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it-IT"/>
              <a:t>Titolo presentazione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it-IT" sz="1100"/>
              <a:pPr algn="r"/>
              <a:t>06/06/2024</a:t>
            </a:fld>
            <a:endParaRPr kumimoji="0" lang="it-IT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it-IT" sz="1200"/>
              <a:pPr/>
              <a:t>‹N›</a:t>
            </a:fld>
            <a:endParaRPr kumimoji="0" lang="it-IT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it-IT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kumimoji="0" lang="it-IT" sz="1100"/>
              <a:pPr algn="r"/>
              <a:t>06/06/2024</a:t>
            </a:fld>
            <a:endParaRPr kumimoji="0" lang="it-IT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kumimoji="0" lang="it-IT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kumimoji="0" lang="it-IT" sz="1200"/>
              <a:pPr/>
              <a:t>‹N›</a:t>
            </a:fld>
            <a:endParaRPr kumimoji="0" lang="it-IT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it-IT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it-IT"/>
              <a:t>Fare clic per inserire il titolo di sezione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manda e rispost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it-IT"/>
            </a:lvl1pPr>
            <a:extLst/>
          </a:lstStyle>
          <a:p>
            <a:fld id="{1BEBB2CB-903D-46EF-8227-E770ED8FF514}" type="datetimeFigureOut">
              <a:rPr lang="it-IT"/>
              <a:pPr/>
              <a:t>06/06/2024</a:t>
            </a:fld>
            <a:endParaRPr kumimoji="0" lang="it-IT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it-IT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it-I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it-IT"/>
              <a:t>Fare clic per inserire una domanda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it-IT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it-IT"/>
              <a:t>Fare clic per inserire la risposta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manda e risposta con dettag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it-IT"/>
            </a:lvl1pPr>
            <a:extLst/>
          </a:lstStyle>
          <a:p>
            <a:fld id="{1BEBB2CB-903D-46EF-8227-E770ED8FF514}" type="datetimeFigureOut">
              <a:rPr lang="it-IT"/>
              <a:pPr/>
              <a:t>06/06/2024</a:t>
            </a:fld>
            <a:endParaRPr kumimoji="0" lang="it-IT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it-IT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it-I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it-IT"/>
              <a:t>Fare clic per inserire una domanda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it-IT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it-IT"/>
              <a:t>Fare clic per inserire la risposta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it-IT" i="1" baseline="0"/>
            </a:lvl1pPr>
            <a:extLst/>
          </a:lstStyle>
          <a:p>
            <a:pPr lvl="0"/>
            <a:r>
              <a:rPr kumimoji="0" lang="it-IT"/>
              <a:t>Fare clic per aggiungere dettagli alla risposta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manda vero o falso (risposta: ve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it-IT"/>
            </a:lvl1pPr>
            <a:extLst/>
          </a:lstStyle>
          <a:p>
            <a:fld id="{1BEBB2CB-903D-46EF-8227-E770ED8FF514}" type="datetimeFigureOut">
              <a:rPr lang="it-IT"/>
              <a:pPr/>
              <a:t>06/06/2024</a:t>
            </a:fld>
            <a:endParaRPr kumimoji="0" lang="it-IT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it-IT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it-I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it-IT"/>
              <a:t>Fare clic per inserire una domanda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it-IT" sz="7200">
                <a:solidFill>
                  <a:schemeClr val="tx1">
                    <a:alpha val="40000"/>
                  </a:schemeClr>
                </a:solidFill>
              </a:rPr>
              <a:t>VERO</a:t>
            </a:r>
            <a:r>
              <a:rPr kumimoji="0" lang="it-IT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it-IT" sz="7200">
                <a:solidFill>
                  <a:schemeClr val="tx1">
                    <a:alpha val="40000"/>
                  </a:schemeClr>
                </a:solidFill>
              </a:rPr>
              <a:t>o FALSO?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kumimoji="0" lang="it-IT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VERO </a:t>
            </a:r>
            <a:r>
              <a:rPr kumimoji="0" lang="it-IT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 FALSO?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manda vero o falso (risposta: fals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it-IT"/>
            </a:lvl1pPr>
            <a:extLst/>
          </a:lstStyle>
          <a:p>
            <a:fld id="{1BEBB2CB-903D-46EF-8227-E770ED8FF514}" type="datetimeFigureOut">
              <a:rPr lang="it-IT"/>
              <a:pPr/>
              <a:t>06/06/2024</a:t>
            </a:fld>
            <a:endParaRPr kumimoji="0" lang="it-IT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it-IT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it-IT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it-IT"/>
              <a:t>Fare clic per inserire una domanda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it-IT" sz="7200">
                <a:solidFill>
                  <a:schemeClr val="tx1">
                    <a:alpha val="40000"/>
                  </a:schemeClr>
                </a:solidFill>
              </a:rPr>
              <a:t>VERO</a:t>
            </a:r>
            <a:r>
              <a:rPr kumimoji="0" lang="it-IT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it-IT" sz="7200">
                <a:solidFill>
                  <a:schemeClr val="tx1">
                    <a:alpha val="40000"/>
                  </a:schemeClr>
                </a:solidFill>
              </a:rPr>
              <a:t>o FALSO?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it-IT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VERO o </a:t>
            </a:r>
            <a:r>
              <a:rPr kumimoji="0" lang="it-IT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FALSO</a:t>
            </a:r>
            <a:r>
              <a:rPr kumimoji="0" lang="it-IT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risponden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it-IT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l'elemento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l'elemento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l'elemento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l'elemento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l'elemento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it-IT"/>
            </a:lvl1pPr>
            <a:extLst/>
          </a:lstStyle>
          <a:p>
            <a:fld id="{1BEBB2CB-903D-46EF-8227-E770ED8FF514}" type="datetimeFigureOut">
              <a:rPr lang="it-IT"/>
              <a:pPr/>
              <a:t>06/06/2024</a:t>
            </a:fld>
            <a:endParaRPr kumimoji="0" lang="it-IT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la relazione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la relazione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la relazione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la relazione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it-IT"/>
            </a:lvl1pPr>
            <a:lvl2pPr eaLnBrk="1" latinLnBrk="0" hangingPunct="1">
              <a:buFontTx/>
              <a:buChar char="•"/>
              <a:defRPr kumimoji="0" lang="it-IT"/>
            </a:lvl2pPr>
            <a:lvl3pPr eaLnBrk="1" latinLnBrk="0" hangingPunct="1">
              <a:buFontTx/>
              <a:buChar char="•"/>
              <a:defRPr kumimoji="0" lang="it-IT"/>
            </a:lvl3pPr>
            <a:lvl4pPr eaLnBrk="1" latinLnBrk="0" hangingPunct="1">
              <a:buFontTx/>
              <a:buChar char="•"/>
              <a:defRPr kumimoji="0" lang="it-IT"/>
            </a:lvl4pPr>
            <a:lvl5pPr eaLnBrk="1" latinLnBrk="0" hangingPunct="1">
              <a:buFontTx/>
              <a:buChar char="•"/>
              <a:defRPr kumimoji="0" lang="it-IT"/>
            </a:lvl5pPr>
            <a:extLst/>
          </a:lstStyle>
          <a:p>
            <a:pPr lvl="0"/>
            <a:r>
              <a:rPr kumimoji="0" lang="it-IT"/>
              <a:t>Fare clic per inserire la relazione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it-IT" i="1" baseline="0"/>
            </a:lvl1pPr>
            <a:extLst/>
          </a:lstStyle>
          <a:p>
            <a:r>
              <a:rPr kumimoji="0" lang="it-IT"/>
              <a:t>Fare clic per digitare la domanda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/>
              <a:pPr/>
              <a:t>‹N›</a:t>
            </a:fld>
            <a:endParaRPr kumimoji="0" lang="it-IT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Relationship Id="rId9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B0F0"/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it-IT" sz="1100"/>
            </a:lvl1pPr>
            <a:extLst/>
          </a:lstStyle>
          <a:p>
            <a:pPr algn="r"/>
            <a:fld id="{8F67D422-08A8-451B-9A67-21962FC4B660}" type="datetimeFigureOut">
              <a:rPr kumimoji="0" lang="it-IT" sz="1100"/>
              <a:pPr algn="r"/>
              <a:t>06/06/2024</a:t>
            </a:fld>
            <a:endParaRPr kumimoji="0" lang="it-IT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it-IT" sz="1200"/>
            </a:lvl1pPr>
            <a:extLst/>
          </a:lstStyle>
          <a:p>
            <a:endParaRPr kumimoji="0" lang="it-IT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it-IT" sz="1200"/>
            </a:lvl1pPr>
            <a:extLst/>
          </a:lstStyle>
          <a:p>
            <a:fld id="{169B2101-2E9F-420A-91A3-890890D84497}" type="slidenum">
              <a:rPr kumimoji="0" lang="it-IT" sz="1200"/>
              <a:pPr/>
              <a:t>‹N›</a:t>
            </a:fld>
            <a:endParaRPr kumimoji="0" lang="it-IT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it-IT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l" rtl="0" eaLnBrk="1" latinLnBrk="0" hangingPunct="1">
        <a:spcBef>
          <a:spcPct val="0"/>
        </a:spcBef>
        <a:buNone/>
        <a:defRPr kumimoji="0" lang="it-IT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it-IT">
          <a:solidFill>
            <a:schemeClr val="tx2"/>
          </a:solidFill>
        </a:defRPr>
      </a:lvl2pPr>
      <a:lvl3pPr eaLnBrk="1" latinLnBrk="0" hangingPunct="1">
        <a:defRPr kumimoji="0" lang="it-IT">
          <a:solidFill>
            <a:schemeClr val="tx2"/>
          </a:solidFill>
        </a:defRPr>
      </a:lvl3pPr>
      <a:lvl4pPr eaLnBrk="1" latinLnBrk="0" hangingPunct="1">
        <a:defRPr kumimoji="0" lang="it-IT">
          <a:solidFill>
            <a:schemeClr val="tx2"/>
          </a:solidFill>
        </a:defRPr>
      </a:lvl4pPr>
      <a:lvl5pPr eaLnBrk="1" latinLnBrk="0" hangingPunct="1">
        <a:defRPr kumimoji="0" lang="it-IT">
          <a:solidFill>
            <a:schemeClr val="tx2"/>
          </a:solidFill>
        </a:defRPr>
      </a:lvl5pPr>
      <a:lvl6pPr eaLnBrk="1" latinLnBrk="0" hangingPunct="1">
        <a:defRPr kumimoji="0" lang="it-IT">
          <a:solidFill>
            <a:schemeClr val="tx2"/>
          </a:solidFill>
        </a:defRPr>
      </a:lvl6pPr>
      <a:lvl7pPr eaLnBrk="1" latinLnBrk="0" hangingPunct="1">
        <a:defRPr kumimoji="0" lang="it-IT">
          <a:solidFill>
            <a:schemeClr val="tx2"/>
          </a:solidFill>
        </a:defRPr>
      </a:lvl7pPr>
      <a:lvl8pPr eaLnBrk="1" latinLnBrk="0" hangingPunct="1">
        <a:defRPr kumimoji="0" lang="it-IT">
          <a:solidFill>
            <a:schemeClr val="tx2"/>
          </a:solidFill>
        </a:defRPr>
      </a:lvl8pPr>
      <a:lvl9pPr eaLnBrk="1" latinLnBrk="0" hangingPunct="1">
        <a:defRPr kumimoji="0" lang="it-IT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1475656" y="1268760"/>
            <a:ext cx="6509239" cy="3886200"/>
          </a:xfrm>
        </p:spPr>
        <p:txBody>
          <a:bodyPr>
            <a:normAutofit/>
          </a:bodyPr>
          <a:lstStyle/>
          <a:p>
            <a:r>
              <a:rPr lang="it-IT" sz="8000" dirty="0"/>
              <a:t>Chi vuol conoscere Maria?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D9F7116-FC3D-499F-9E73-EDE6A2B278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8424"/>
            <a:ext cx="1368152" cy="16565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 12 anni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 16 anni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14 anni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10 anni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628800"/>
            <a:ext cx="8316000" cy="1200329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 quale età Gesù si allontanò dai genitori e si smarrì?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287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–Nel tempio di Gerusalemme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60032" y="300762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A </a:t>
            </a:r>
            <a:r>
              <a:rPr lang="it-IT" sz="3600" dirty="0" err="1">
                <a:latin typeface="Calibri" pitchFamily="34" charset="0"/>
              </a:rPr>
              <a:t>Bethlemme</a:t>
            </a:r>
            <a:endParaRPr lang="it-IT" sz="3600" dirty="0">
              <a:latin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Sul lago di Tiberiade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60032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Sul Monte Calvario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593666"/>
            <a:ext cx="8316000" cy="646331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Dove lo ritrovarono i genitori?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Ti prego fai qualcosa!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Gli sposi sono in difficoltà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La festa sta per rovinarsi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Non hanno più vino!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750749"/>
            <a:ext cx="8316000" cy="1200329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Cosa disse Maria al Figlio durante le nozze di Cana?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Nicodemo e Giuseppe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Andrea e Filippo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69784" y="4957049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Giovanni e Maria Maddalena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Pietro e Giacomo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699363"/>
            <a:ext cx="8316000" cy="646331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Chi c’è sotto il crocifisso insieme a Maria?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Donna, ecco tuo figlio!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Donna, non piangere!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Tra poco sarò dal Padre mio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Madre non mi abbandonare!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750749"/>
            <a:ext cx="8316000" cy="1200329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Quali sono le parole che Gesù dalla croce disse alla Madre?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4839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Maria è senza peccato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Maria è in cielo in corpo e anima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Maria è Regina del Cielo e della Terra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Maria è la Madre dell’Umanità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908654"/>
            <a:ext cx="8316000" cy="646331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Che vuol dire Assunzione di Maria?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Che non ha mai commesso un peccato mortale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Che ha concepito verginalmente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Che è stata concepita verginalmente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Che è stata concepita senza peccato originale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23528" y="1844824"/>
            <a:ext cx="8316000" cy="646331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Cosa vuol dire Immacolata Concezione?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150 Ave e 4 Misteri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200 Ave e 15 Misteri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300 Ave e 10 Misteri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 200 Ave e 20 Misteri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916832"/>
            <a:ext cx="8316000" cy="646331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Come è formata la Corona del Rosario?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 22 Agosto e</a:t>
            </a:r>
          </a:p>
          <a:p>
            <a:pPr algn="ctr"/>
            <a:r>
              <a:rPr lang="it-IT" sz="3600" dirty="0">
                <a:latin typeface="Calibri" pitchFamily="34" charset="0"/>
              </a:rPr>
              <a:t>   25 Marzo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15 Agosto e</a:t>
            </a:r>
          </a:p>
          <a:p>
            <a:pPr algn="ctr"/>
            <a:r>
              <a:rPr lang="it-IT" sz="3600" dirty="0">
                <a:latin typeface="Calibri" pitchFamily="34" charset="0"/>
              </a:rPr>
              <a:t>         12 Settembre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 7 Ottobre e</a:t>
            </a:r>
          </a:p>
          <a:p>
            <a:pPr algn="ctr"/>
            <a:r>
              <a:rPr lang="it-IT" sz="3600" dirty="0">
                <a:latin typeface="Calibri" pitchFamily="34" charset="0"/>
              </a:rPr>
              <a:t>      11 febbraio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 1 Gennaio e</a:t>
            </a:r>
          </a:p>
          <a:p>
            <a:pPr algn="ctr"/>
            <a:r>
              <a:rPr lang="it-IT" sz="3600" dirty="0">
                <a:latin typeface="Calibri" pitchFamily="34" charset="0"/>
              </a:rPr>
              <a:t>      13 Maggio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14000" y="1196752"/>
            <a:ext cx="8316000" cy="1200329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Quando si festeggia la memoria di Maria Regina del Cielo e dell’Annunciazione?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San Giovanni Paolo II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San Giovanni Bosco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69784" y="4957049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San Bernardo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San Luigi Maria de Montfort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628800"/>
            <a:ext cx="8316000" cy="1200329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Quali tra questi santi ha definito Maria «l’Acquedotto della Grazia»?</a:t>
            </a:r>
          </a:p>
        </p:txBody>
      </p:sp>
    </p:spTree>
    <p:extLst>
      <p:ext uri="{BB962C8B-B14F-4D97-AF65-F5344CB8AC3E}">
        <p14:creationId xmlns:p14="http://schemas.microsoft.com/office/powerpoint/2010/main" val="365694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Sara e Gioacchino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Anna e Samuele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Anna e Gioacchino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 Anna e Giuseppe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916832"/>
            <a:ext cx="8316000" cy="646331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Come si chiamano i genitori di Maria?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260648"/>
            <a:ext cx="8375848" cy="6336704"/>
          </a:xfrm>
        </p:spPr>
        <p:txBody>
          <a:bodyPr>
            <a:normAutofit fontScale="90000"/>
          </a:bodyPr>
          <a:lstStyle/>
          <a:p>
            <a:r>
              <a:rPr lang="it-IT" dirty="0"/>
              <a:t>Quando il cielo baciò la terra, nacque Maria,</a:t>
            </a:r>
            <a:br>
              <a:rPr lang="it-IT" dirty="0"/>
            </a:br>
            <a:r>
              <a:rPr lang="it-IT" dirty="0"/>
              <a:t>che vuol dire la semplice,</a:t>
            </a:r>
            <a:br>
              <a:rPr lang="it-IT" dirty="0"/>
            </a:br>
            <a:r>
              <a:rPr lang="it-IT" dirty="0"/>
              <a:t>la buona, la colma di grazia.</a:t>
            </a:r>
            <a:br>
              <a:rPr lang="it-IT" dirty="0"/>
            </a:br>
            <a:r>
              <a:rPr lang="it-IT" dirty="0"/>
              <a:t>Maria è il respiro dell’anima,</a:t>
            </a:r>
            <a:br>
              <a:rPr lang="it-IT" dirty="0"/>
            </a:br>
            <a:r>
              <a:rPr lang="it-IT" dirty="0"/>
              <a:t>è l’ultimo soffio dell’uomo.</a:t>
            </a:r>
            <a:br>
              <a:rPr lang="it-IT" dirty="0"/>
            </a:br>
            <a:br>
              <a:rPr lang="it-IT" dirty="0"/>
            </a:br>
            <a:r>
              <a:rPr lang="it-IT" sz="2800" dirty="0"/>
              <a:t>(Alda Merini)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-  Nazareth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-  Cana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- Gerusalemme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-  Betlemme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9512" y="1916832"/>
            <a:ext cx="8316000" cy="646331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 quale città è nata Maria?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Raffaele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Michele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Gabriele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</a:t>
            </a:r>
            <a:r>
              <a:rPr lang="it-IT" sz="3600" dirty="0" err="1">
                <a:latin typeface="Calibri" pitchFamily="34" charset="0"/>
              </a:rPr>
              <a:t>Uriele</a:t>
            </a:r>
            <a:endParaRPr lang="it-IT" sz="3600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5536" y="1556792"/>
            <a:ext cx="8316000" cy="1261884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Come si chiama l’Arcangelo che appare a Maria</a:t>
            </a:r>
            <a:r>
              <a:rPr lang="it-IT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?</a:t>
            </a:r>
            <a:endParaRPr lang="it-IT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Salve, o Maria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Rallegrati, piena di Grazia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Non temere!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 Ti porto un messaggio da Dio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20545" y="1484784"/>
            <a:ext cx="8316000" cy="1200329"/>
          </a:xfrm>
          <a:prstGeom prst="rect">
            <a:avLst/>
          </a:prstGeom>
          <a:pattFill prst="pct8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Quali sono le prime parole che l’Angelo disse a Maria?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Marta e Maria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Maria Maddalena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Elisabetta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</a:t>
            </a:r>
            <a:r>
              <a:rPr lang="it-IT" sz="3600">
                <a:latin typeface="Calibri" pitchFamily="34" charset="0"/>
              </a:rPr>
              <a:t>– Anna</a:t>
            </a:r>
            <a:endParaRPr lang="it-IT" sz="3600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5536" y="1556792"/>
            <a:ext cx="8316000" cy="1200329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Chi va a visitare Maria dopo l’apparizione dell’Angelo?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Giuseppe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Giovanni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 Simone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Andrea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9512" y="1918573"/>
            <a:ext cx="8316000" cy="646331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Come si chiama il figlio di Elisabetta?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Paolo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16016" y="3068960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Anania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5536" y="4941168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Davide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Zaccaria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9512" y="1907147"/>
            <a:ext cx="8316000" cy="615553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Come si chiama il marito di Elisabetta?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536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A – Maddalena e Geremia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9582" y="4922294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C – Simeone e Anna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72362" y="3068960"/>
            <a:ext cx="4176713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B – Daniele e Marta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16016" y="4941168"/>
            <a:ext cx="4176712" cy="17543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it-IT" sz="3600" dirty="0">
                <a:latin typeface="Calibri" pitchFamily="34" charset="0"/>
              </a:rPr>
              <a:t>D –  Maria </a:t>
            </a:r>
            <a:r>
              <a:rPr lang="it-IT" sz="3600">
                <a:latin typeface="Calibri" pitchFamily="34" charset="0"/>
              </a:rPr>
              <a:t>e Cleofa</a:t>
            </a:r>
            <a:endParaRPr lang="it-IT" sz="3600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484784"/>
            <a:ext cx="8316000" cy="1200329"/>
          </a:xfrm>
          <a:prstGeom prst="rect">
            <a:avLst/>
          </a:prstGeom>
          <a:pattFill prst="pct90">
            <a:fgClr>
              <a:srgbClr val="0070C0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Al momento della circoncisione di Gesù nel tempio c’erano due profeti….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629</Words>
  <Application>Microsoft Office PowerPoint</Application>
  <PresentationFormat>Presentazione su schermo (4:3)</PresentationFormat>
  <Paragraphs>115</Paragraphs>
  <Slides>20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QuizShow</vt:lpstr>
      <vt:lpstr>Chi vuol conoscere Maria?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Quando il cielo baciò la terra, nacque Maria, che vuol dire la semplice, la buona, la colma di grazia. Maria è il respiro dell’anima, è l’ultimo soffio dell’uomo.  (Alda Merini)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vuol conoscere Maria?</dc:title>
  <dc:creator/>
  <cp:lastModifiedBy>Cristina Nunziati</cp:lastModifiedBy>
  <cp:revision>2</cp:revision>
  <dcterms:created xsi:type="dcterms:W3CDTF">2018-01-15T14:35:54Z</dcterms:created>
  <dcterms:modified xsi:type="dcterms:W3CDTF">2024-06-06T17:26:46Z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1040</vt:i4>
  </property>
  <property fmtid="{D5CDD505-2E9C-101B-9397-08002B2CF9AE}" pid="3" name="_Version">
    <vt:lpwstr>12.0.4518</vt:lpwstr>
  </property>
</Properties>
</file>