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7" r:id="rId3"/>
    <p:sldId id="276" r:id="rId4"/>
    <p:sldId id="258" r:id="rId5"/>
    <p:sldId id="261" r:id="rId6"/>
    <p:sldId id="275" r:id="rId7"/>
    <p:sldId id="263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C2BA-A76E-4D1B-9088-7E5E1C4C805C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CC000-00EB-4213-81BF-4FEE565707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64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148D7-9021-421D-8379-8A944CA90F13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55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47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22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7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9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34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7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1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0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8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71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40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81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07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73DA0-3CC9-4111-BE67-6020EA731D41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4FC0A-CC70-4CC7-9E08-196FCBAAE5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8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98501" y="2579470"/>
            <a:ext cx="7009565" cy="846310"/>
          </a:xfrm>
        </p:spPr>
        <p:txBody>
          <a:bodyPr/>
          <a:lstStyle/>
          <a:p>
            <a:r>
              <a:rPr lang="it-IT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Cristiani non si nasce, </a:t>
            </a:r>
            <a:br>
              <a:rPr lang="it-IT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 si diventa!</a:t>
            </a:r>
            <a:endParaRPr lang="it-IT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Percorso di Iniziazione Cristiana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nella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Chiesa Tiburtina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prossimi anni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DISCEPOLATO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8 - 11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anni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0310" y="2556931"/>
            <a:ext cx="10161431" cy="22130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latin typeface="Goudy Old Style" panose="02020502050305020303" pitchFamily="18" charset="0"/>
              </a:rPr>
              <a:t>Il secondo tempo prevede lo svolgimento in tre tappe della durata di tre anni, denominate:</a:t>
            </a:r>
          </a:p>
          <a:p>
            <a:pPr lvl="1" algn="just"/>
            <a:r>
              <a:rPr lang="it-IT" sz="2400" b="1" dirty="0" smtClean="0">
                <a:latin typeface="Goudy Old Style" panose="02020502050305020303" pitchFamily="18" charset="0"/>
              </a:rPr>
              <a:t>TIBERIADE</a:t>
            </a:r>
            <a:r>
              <a:rPr lang="it-IT" sz="2400" dirty="0" smtClean="0">
                <a:latin typeface="Goudy Old Style" panose="02020502050305020303" pitchFamily="18" charset="0"/>
              </a:rPr>
              <a:t>;</a:t>
            </a:r>
          </a:p>
          <a:p>
            <a:pPr lvl="1" algn="just"/>
            <a:r>
              <a:rPr lang="it-IT" sz="2400" b="1" dirty="0" smtClean="0">
                <a:latin typeface="Goudy Old Style" panose="02020502050305020303" pitchFamily="18" charset="0"/>
              </a:rPr>
              <a:t>CAFARNAO</a:t>
            </a:r>
            <a:r>
              <a:rPr lang="it-IT" sz="2400" dirty="0" smtClean="0">
                <a:latin typeface="Goudy Old Style" panose="02020502050305020303" pitchFamily="18" charset="0"/>
              </a:rPr>
              <a:t>;</a:t>
            </a:r>
          </a:p>
          <a:p>
            <a:pPr lvl="1" algn="just"/>
            <a:r>
              <a:rPr lang="it-IT" sz="2400" b="1" dirty="0" smtClean="0">
                <a:latin typeface="Goudy Old Style" panose="02020502050305020303" pitchFamily="18" charset="0"/>
              </a:rPr>
              <a:t>GERUSALEMME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030310" y="4769952"/>
            <a:ext cx="10328856" cy="13475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 smtClean="0">
                <a:latin typeface="Goudy Old Style" panose="02020502050305020303" pitchFamily="18" charset="0"/>
              </a:rPr>
              <a:t>I bambini cominciano la frequentazione settimanale agli incontri.</a:t>
            </a:r>
          </a:p>
          <a:p>
            <a:pPr marL="0" indent="0" algn="just">
              <a:buNone/>
            </a:pPr>
            <a:endParaRPr lang="it-IT" sz="2200" dirty="0" smtClean="0"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r>
              <a:rPr lang="it-IT" sz="2200" dirty="0" smtClean="0">
                <a:latin typeface="Goudy Old Style" panose="02020502050305020303" pitchFamily="18" charset="0"/>
              </a:rPr>
              <a:t>Per i 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genitori</a:t>
            </a:r>
            <a:r>
              <a:rPr lang="it-IT" sz="2200" dirty="0" smtClean="0">
                <a:latin typeface="Goudy Old Style" panose="02020502050305020303" pitchFamily="18" charset="0"/>
              </a:rPr>
              <a:t> sono previsti </a:t>
            </a:r>
            <a:r>
              <a:rPr lang="it-IT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5/6 incontri durante l’anno</a:t>
            </a:r>
            <a:r>
              <a:rPr lang="it-IT" sz="2200" dirty="0" smtClean="0">
                <a:latin typeface="Goudy Old Style" panose="020205020503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3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L’Ultima Quaresima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Emmaus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Goudy Old Style" panose="02020502050305020303" pitchFamily="18" charset="0"/>
              </a:rPr>
              <a:t>Alla Quaresima del Terzo Anno, dopo una fase di discernimento fatto dagli accompagnatori con i genitori, i fanciulli sono ammessi al rito di elezione o ammissione ai sacramenti.</a:t>
            </a:r>
          </a:p>
          <a:p>
            <a:pPr algn="just"/>
            <a:r>
              <a:rPr lang="it-IT" dirty="0" smtClean="0">
                <a:latin typeface="Goudy Old Style" panose="02020502050305020303" pitchFamily="18" charset="0"/>
              </a:rPr>
              <a:t>Tra l’inizio e la prima metà della Quaresima, si celebrerà per la prima volta il Sacramento della Riconciliazione.</a:t>
            </a:r>
          </a:p>
          <a:p>
            <a:pPr algn="just"/>
            <a:r>
              <a:rPr lang="it-IT" dirty="0" smtClean="0">
                <a:latin typeface="Goudy Old Style" panose="02020502050305020303" pitchFamily="18" charset="0"/>
              </a:rPr>
              <a:t>Nel tempo di Pasqua i fanciulli ricevono dal Vescovo i sacramenti della Cresima e dell’Eucaristia.</a:t>
            </a:r>
            <a:endParaRPr lang="it-IT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85334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anose="02000000000000000000" pitchFamily="2" charset="0"/>
              </a:rPr>
              <a:t>A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NTIOCHIA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Tempo della Mistagogia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 – 14 Anni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>
                <a:latin typeface="Goudy Old Style" panose="02020502050305020303" pitchFamily="18" charset="0"/>
              </a:rPr>
              <a:t>In questo tempo, della durata di due anni, i fanciulli sono aiutati a cogliere il valore del dono ricevuto nei sacramenti e a testimoniarlo nella Chiesa e nel mondo.</a:t>
            </a:r>
          </a:p>
          <a:p>
            <a:pPr marL="0" indent="0" algn="just">
              <a:buNone/>
            </a:pPr>
            <a:endParaRPr lang="it-IT" dirty="0"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r>
              <a:rPr lang="it-IT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Per i genitori </a:t>
            </a:r>
            <a:r>
              <a:rPr lang="it-IT" dirty="0" smtClean="0">
                <a:latin typeface="Goudy Old Style" panose="02020502050305020303" pitchFamily="18" charset="0"/>
              </a:rPr>
              <a:t>sarà possibile prevedere degli ulteriori momenti di incontro, soprattutto in ordine alla fase particolare di crescita che vivono i loro figli (adolescenza e preadolescenza).</a:t>
            </a:r>
            <a:endParaRPr lang="it-IT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53037" y="1763379"/>
            <a:ext cx="9943561" cy="66970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it-IT" sz="9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CREDERE NELLA BONTÀ DEL CAMMINO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5" descr="stock-photo-cheerful-smiling-child-at-the-blackboard-school-concept-955716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22" y="2561871"/>
            <a:ext cx="4112319" cy="314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idsquestions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56" y="3244452"/>
            <a:ext cx="3936642" cy="284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3031" y="154546"/>
            <a:ext cx="1208896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oudy Old Style" panose="02020502050305020303" pitchFamily="18" charset="0"/>
              </a:rPr>
              <a:t>Se non credi, non speri; se non speri, non ci provi; se non ci provi, non cambierà mai niente. (L. Ligabue</a:t>
            </a:r>
            <a:r>
              <a:rPr lang="it-IT" dirty="0" smtClean="0">
                <a:latin typeface="Goudy Old Style" panose="02020502050305020303" pitchFamily="18" charset="0"/>
              </a:rPr>
              <a:t>)     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I piccoli imparano ben presto a conoscere la vita. Osservano ed imitano il modo di agire degli adulti.  </a:t>
            </a:r>
          </a:p>
          <a:p>
            <a:r>
              <a:rPr lang="it-IT" dirty="0">
                <a:latin typeface="Goudy Old Style" panose="02020502050305020303" pitchFamily="18" charset="0"/>
              </a:rPr>
              <a:t>L’esperienza fatta in famiglia influirà fortemente sugli atteggiamenti che i piccoli assumeranno da adulti</a:t>
            </a:r>
            <a:r>
              <a:rPr lang="it-IT" dirty="0" smtClean="0">
                <a:latin typeface="Goudy Old Style" panose="02020502050305020303" pitchFamily="18" charset="0"/>
              </a:rPr>
              <a:t>.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Se la famiglia è il primo luogo nel quale i fanciulli si aprono al mondo, la famiglia deve essere per loro la prima scuola di pace</a:t>
            </a:r>
            <a:r>
              <a:rPr lang="it-IT" b="1" dirty="0" smtClean="0">
                <a:latin typeface="Goudy Old Style" panose="02020502050305020303" pitchFamily="18" charset="0"/>
              </a:rPr>
              <a:t>.</a:t>
            </a:r>
            <a:endParaRPr lang="it-IT" b="1" dirty="0">
              <a:latin typeface="Goudy Old Style" panose="02020502050305020303" pitchFamily="18" charset="0"/>
            </a:endParaRPr>
          </a:p>
          <a:p>
            <a:r>
              <a:rPr lang="it-IT" dirty="0">
                <a:latin typeface="Goudy Old Style" panose="02020502050305020303" pitchFamily="18" charset="0"/>
              </a:rPr>
              <a:t>“Madre, cosa posso fare per la pace nel mondo</a:t>
            </a:r>
            <a:r>
              <a:rPr lang="it-IT" dirty="0" smtClean="0">
                <a:latin typeface="Goudy Old Style" panose="02020502050305020303" pitchFamily="18" charset="0"/>
              </a:rPr>
              <a:t>?” “</a:t>
            </a:r>
            <a:r>
              <a:rPr lang="it-IT" dirty="0">
                <a:latin typeface="Goudy Old Style" panose="02020502050305020303" pitchFamily="18" charset="0"/>
              </a:rPr>
              <a:t>Torna a casa e ama la tua famiglia</a:t>
            </a:r>
            <a:r>
              <a:rPr lang="it-IT" dirty="0" smtClean="0">
                <a:latin typeface="Goudy Old Style" panose="02020502050305020303" pitchFamily="18" charset="0"/>
              </a:rPr>
              <a:t>.” (Santa Teresa </a:t>
            </a:r>
            <a:r>
              <a:rPr lang="it-IT" dirty="0">
                <a:latin typeface="Goudy Old Style" panose="02020502050305020303" pitchFamily="18" charset="0"/>
              </a:rPr>
              <a:t>di Calcutta</a:t>
            </a:r>
            <a:r>
              <a:rPr lang="it-IT" dirty="0" smtClean="0">
                <a:latin typeface="Goudy Old Style" panose="02020502050305020303" pitchFamily="18" charset="0"/>
              </a:rPr>
              <a:t>)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I cambiamenti possono diventare opportunità ... positive</a:t>
            </a:r>
            <a:r>
              <a:rPr lang="it-IT" b="1" dirty="0" smtClean="0">
                <a:latin typeface="Goudy Old Style" panose="02020502050305020303" pitchFamily="18" charset="0"/>
              </a:rPr>
              <a:t>!</a:t>
            </a:r>
            <a:endParaRPr lang="it-IT" b="1" dirty="0">
              <a:latin typeface="Goudy Old Style" panose="02020502050305020303" pitchFamily="18" charset="0"/>
            </a:endParaRPr>
          </a:p>
          <a:p>
            <a:r>
              <a:rPr lang="it-IT" dirty="0">
                <a:latin typeface="Goudy Old Style" panose="02020502050305020303" pitchFamily="18" charset="0"/>
              </a:rPr>
              <a:t>Il cambiamento è una somma di piccole cose, di passi piccoli ma costanti. </a:t>
            </a: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Nella nostra parrocchia c’è aria nuova … ma non è facile camminare insieme</a:t>
            </a:r>
            <a:r>
              <a:rPr lang="it-IT" b="1" dirty="0" smtClean="0">
                <a:latin typeface="Goudy Old Style" panose="02020502050305020303" pitchFamily="18" charset="0"/>
              </a:rPr>
              <a:t>.</a:t>
            </a:r>
            <a:endParaRPr lang="it-IT" b="1" dirty="0">
              <a:latin typeface="Goudy Old Style" panose="02020502050305020303" pitchFamily="18" charset="0"/>
            </a:endParaRPr>
          </a:p>
          <a:p>
            <a:r>
              <a:rPr lang="it-IT" dirty="0">
                <a:latin typeface="Goudy Old Style" panose="02020502050305020303" pitchFamily="18" charset="0"/>
              </a:rPr>
              <a:t>È bello scoprire genitori come me che si mettono in gioco </a:t>
            </a:r>
            <a:r>
              <a:rPr lang="it-IT" dirty="0" smtClean="0">
                <a:latin typeface="Goudy Old Style" panose="02020502050305020303" pitchFamily="18" charset="0"/>
              </a:rPr>
              <a:t>…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È un tempo difficile – le persone hanno bisogno di altro</a:t>
            </a:r>
            <a:r>
              <a:rPr lang="it-IT" b="1" dirty="0" smtClean="0">
                <a:latin typeface="Goudy Old Style" panose="02020502050305020303" pitchFamily="18" charset="0"/>
              </a:rPr>
              <a:t>!</a:t>
            </a:r>
            <a:endParaRPr lang="it-IT" b="1" dirty="0">
              <a:latin typeface="Goudy Old Style" panose="02020502050305020303" pitchFamily="18" charset="0"/>
            </a:endParaRPr>
          </a:p>
          <a:p>
            <a:r>
              <a:rPr lang="it-IT" dirty="0">
                <a:latin typeface="Goudy Old Style" panose="02020502050305020303" pitchFamily="18" charset="0"/>
              </a:rPr>
              <a:t> Non farci tremare la voce quando, a dispetto di tante cattiverie e di tanti peccati che invecchiano il mondo, osiamo annunciare che verranno tempi migliori. (don Tonino Bello) </a:t>
            </a: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Grazie Signore perché ci metti nell’anima un così vivo desiderio di ricupero, che già vediamo il nuovo anno come spazio della speranza (don Tonino Bello) </a:t>
            </a:r>
          </a:p>
          <a:p>
            <a:r>
              <a:rPr lang="it-IT" dirty="0">
                <a:latin typeface="Goudy Old Style" panose="02020502050305020303" pitchFamily="18" charset="0"/>
              </a:rPr>
              <a:t>Sii il cambiamento che vuoi vedere nel mondo (M. Gandhi</a:t>
            </a:r>
            <a:r>
              <a:rPr lang="it-IT" dirty="0" smtClean="0">
                <a:latin typeface="Goudy Old Style" panose="02020502050305020303" pitchFamily="18" charset="0"/>
              </a:rPr>
              <a:t>)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Essere cristiani oggi: una scelta di vita</a:t>
            </a:r>
            <a:r>
              <a:rPr lang="it-IT" b="1" dirty="0" smtClean="0">
                <a:latin typeface="Goudy Old Style" panose="02020502050305020303" pitchFamily="18" charset="0"/>
              </a:rPr>
              <a:t>!</a:t>
            </a:r>
            <a:endParaRPr lang="it-IT" b="1" dirty="0">
              <a:latin typeface="Goudy Old Style" panose="02020502050305020303" pitchFamily="18" charset="0"/>
            </a:endParaRPr>
          </a:p>
          <a:p>
            <a:r>
              <a:rPr lang="it-IT" dirty="0">
                <a:latin typeface="Goudy Old Style" panose="02020502050305020303" pitchFamily="18" charset="0"/>
              </a:rPr>
              <a:t>Il Risorto ci precede e ci accompagna per le strade del mondo, è Lui la nostra speranza</a:t>
            </a:r>
            <a:r>
              <a:rPr lang="it-IT" dirty="0" smtClean="0">
                <a:latin typeface="Goudy Old Style" panose="02020502050305020303" pitchFamily="18" charset="0"/>
              </a:rPr>
              <a:t>.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La speranza ha due bellissimi figli: lo sdegno e il coraggio. Lo sdegno per la realtà delle cose e il coraggio per cambiarle. (Sant’Agostino</a:t>
            </a:r>
            <a:r>
              <a:rPr lang="it-IT" b="1" dirty="0" smtClean="0">
                <a:latin typeface="Goudy Old Style" panose="02020502050305020303" pitchFamily="18" charset="0"/>
              </a:rPr>
              <a:t>)</a:t>
            </a:r>
            <a:endParaRPr lang="it-IT" b="1" dirty="0">
              <a:latin typeface="Goudy Old Style" panose="02020502050305020303" pitchFamily="18" charset="0"/>
            </a:endParaRPr>
          </a:p>
          <a:p>
            <a:r>
              <a:rPr lang="it-IT" dirty="0">
                <a:latin typeface="Goudy Old Style" panose="02020502050305020303" pitchFamily="18" charset="0"/>
              </a:rPr>
              <a:t>Che il Signore ci liberi dalla terribile trappola di essere cristiani senza speranza, che vivono come se il Signore non fosse risorto e il centro della vita fossero i nostri problemi. </a:t>
            </a:r>
          </a:p>
          <a:p>
            <a:r>
              <a:rPr lang="it-IT" dirty="0">
                <a:latin typeface="Goudy Old Style" panose="02020502050305020303" pitchFamily="18" charset="0"/>
              </a:rPr>
              <a:t>(Papa Francesco</a:t>
            </a:r>
            <a:r>
              <a:rPr lang="it-IT" dirty="0" smtClean="0">
                <a:latin typeface="Goudy Old Style" panose="02020502050305020303" pitchFamily="18" charset="0"/>
              </a:rPr>
              <a:t>)</a:t>
            </a:r>
            <a:endParaRPr lang="it-IT" dirty="0">
              <a:latin typeface="Goudy Old Style" panose="02020502050305020303" pitchFamily="18" charset="0"/>
            </a:endParaRPr>
          </a:p>
          <a:p>
            <a:pPr algn="r"/>
            <a:r>
              <a:rPr lang="it-IT" b="1" dirty="0">
                <a:latin typeface="Goudy Old Style" panose="02020502050305020303" pitchFamily="18" charset="0"/>
              </a:rPr>
              <a:t>Se v’è per l’umanità una speranza di salvezza e di aiuto, questo aiuto non potrà venire che dal bambino, perché in lui si costruisce l’uomo. (M. Montessori)</a:t>
            </a:r>
          </a:p>
          <a:p>
            <a:endParaRPr lang="it-IT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3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 scelta libera e consapevole 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cammino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763" y="2556932"/>
            <a:ext cx="10431888" cy="3521896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Goudy Old Style" panose="02020502050305020303" pitchFamily="18" charset="0"/>
              </a:rPr>
              <a:t>In quanto tale, il primo annuncio mette in conto </a:t>
            </a:r>
            <a:r>
              <a:rPr lang="it-IT" b="1" dirty="0">
                <a:latin typeface="Goudy Old Style" panose="02020502050305020303" pitchFamily="18" charset="0"/>
              </a:rPr>
              <a:t>la libertà della persona di aderire o meno al messaggio</a:t>
            </a:r>
            <a:r>
              <a:rPr lang="it-IT" dirty="0">
                <a:latin typeface="Goudy Old Style" panose="02020502050305020303" pitchFamily="18" charset="0"/>
              </a:rPr>
              <a:t>. Il tempo degli adulti è prezioso, le persone compiono esperienze e cammini diversi nella loro esistenza, i condizionamenti culturali e sociali sono tutt’altro che irrilevanti. Per questa ragione l’azione ecclesiale di primo annuncio sa rispettare, comprendere e valorizzare tempi e ritmi della vita </a:t>
            </a:r>
            <a:r>
              <a:rPr lang="it-IT" dirty="0" smtClean="0">
                <a:latin typeface="Goudy Old Style" panose="02020502050305020303" pitchFamily="18" charset="0"/>
              </a:rPr>
              <a:t>adulta […] </a:t>
            </a:r>
            <a:r>
              <a:rPr lang="it-IT" dirty="0">
                <a:latin typeface="Goudy Old Style" panose="02020502050305020303" pitchFamily="18" charset="0"/>
              </a:rPr>
              <a:t>Occorre soprattutto partire dalle esperienze che costellano la vita di ciascuno, da quel desiderio di una vita felice che è l’inizio e il punto d’arrivo di ogni avventura umana e cristiana. </a:t>
            </a:r>
            <a:endParaRPr lang="it-IT" dirty="0" smtClean="0">
              <a:latin typeface="Goudy Old Style" panose="02020502050305020303" pitchFamily="18" charset="0"/>
            </a:endParaRPr>
          </a:p>
          <a:p>
            <a:pPr marL="0" indent="0" algn="r">
              <a:buNone/>
            </a:pPr>
            <a:r>
              <a:rPr lang="it-IT" sz="2100" dirty="0" smtClean="0">
                <a:latin typeface="Goudy Old Style" panose="02020502050305020303" pitchFamily="18" charset="0"/>
              </a:rPr>
              <a:t>Dagli Orientamenti per l’Annuncio e la Catechesi in Italia «</a:t>
            </a:r>
            <a:r>
              <a:rPr lang="it-IT" sz="2100" i="1" dirty="0" smtClean="0">
                <a:latin typeface="Goudy Old Style" panose="02020502050305020303" pitchFamily="18" charset="0"/>
              </a:rPr>
              <a:t>Incontriamo Gesù</a:t>
            </a:r>
            <a:r>
              <a:rPr lang="it-IT" sz="2100" dirty="0" smtClean="0">
                <a:latin typeface="Goudy Old Style" panose="02020502050305020303" pitchFamily="18" charset="0"/>
              </a:rPr>
              <a:t>», 2014, n° 35</a:t>
            </a:r>
          </a:p>
        </p:txBody>
      </p:sp>
    </p:spTree>
    <p:extLst>
      <p:ext uri="{BB962C8B-B14F-4D97-AF65-F5344CB8AC3E}">
        <p14:creationId xmlns:p14="http://schemas.microsoft.com/office/powerpoint/2010/main" val="23896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Soggetti coinvolti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763" y="2459865"/>
            <a:ext cx="7646906" cy="3416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dirty="0"/>
              <a:t>La </a:t>
            </a:r>
            <a:r>
              <a:rPr lang="it-IT" sz="2100" dirty="0">
                <a:latin typeface="Goudy Old Style" panose="02020502050305020303" pitchFamily="18" charset="0"/>
              </a:rPr>
              <a:t>nostra Diocesi si ispirerà ad un percorso di </a:t>
            </a:r>
            <a:r>
              <a:rPr lang="it-IT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stile catecumenale</a:t>
            </a:r>
            <a:r>
              <a:rPr lang="it-IT" sz="2100" dirty="0">
                <a:latin typeface="Goudy Old Style" panose="02020502050305020303" pitchFamily="18" charset="0"/>
              </a:rPr>
              <a:t>, differenziato e scandito in tappe. </a:t>
            </a:r>
            <a:endParaRPr lang="it-IT" sz="2100" dirty="0" smtClean="0"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endParaRPr lang="it-IT" sz="2100" dirty="0" smtClean="0">
              <a:latin typeface="Goudy Old Style" panose="02020502050305020303" pitchFamily="18" charset="0"/>
            </a:endParaRPr>
          </a:p>
          <a:p>
            <a:pPr marL="0" indent="0" algn="ctr">
              <a:buNone/>
            </a:pPr>
            <a:r>
              <a:rPr lang="it-IT" sz="2100" dirty="0" smtClean="0">
                <a:latin typeface="Goudy Old Style" panose="02020502050305020303" pitchFamily="18" charset="0"/>
              </a:rPr>
              <a:t>I </a:t>
            </a:r>
            <a:r>
              <a:rPr lang="it-IT" sz="2100" dirty="0">
                <a:latin typeface="Goudy Old Style" panose="02020502050305020303" pitchFamily="18" charset="0"/>
              </a:rPr>
              <a:t>soggetti coinvolti </a:t>
            </a:r>
            <a:r>
              <a:rPr lang="it-IT" sz="2100" dirty="0" smtClean="0">
                <a:latin typeface="Goudy Old Style" panose="02020502050305020303" pitchFamily="18" charset="0"/>
              </a:rPr>
              <a:t>nel percorso sono</a:t>
            </a:r>
            <a:r>
              <a:rPr lang="it-IT" sz="2100" dirty="0">
                <a:latin typeface="Goudy Old Style" panose="02020502050305020303" pitchFamily="18" charset="0"/>
              </a:rPr>
              <a:t>:</a:t>
            </a:r>
          </a:p>
          <a:p>
            <a:pPr marL="0" lvl="0" indent="0" algn="ctr">
              <a:buNone/>
            </a:pPr>
            <a:r>
              <a:rPr lang="it-IT" sz="2100" dirty="0">
                <a:latin typeface="Goudy Old Style" panose="02020502050305020303" pitchFamily="18" charset="0"/>
              </a:rPr>
              <a:t>la </a:t>
            </a:r>
            <a:r>
              <a:rPr lang="it-IT" sz="2100" b="1" dirty="0" smtClean="0">
                <a:latin typeface="Goudy Old Style" panose="02020502050305020303" pitchFamily="18" charset="0"/>
              </a:rPr>
              <a:t>COMUNITÀ CRISTIANA</a:t>
            </a:r>
            <a:endParaRPr lang="it-IT" sz="2100" dirty="0">
              <a:latin typeface="Goudy Old Style" panose="02020502050305020303" pitchFamily="18" charset="0"/>
            </a:endParaRPr>
          </a:p>
          <a:p>
            <a:pPr marL="0" lvl="0" indent="0" algn="ctr">
              <a:buNone/>
            </a:pPr>
            <a:r>
              <a:rPr lang="it-IT" sz="2100" dirty="0">
                <a:latin typeface="Goudy Old Style" panose="02020502050305020303" pitchFamily="18" charset="0"/>
              </a:rPr>
              <a:t>i </a:t>
            </a:r>
            <a:r>
              <a:rPr lang="it-IT" sz="2100" b="1" dirty="0" smtClean="0">
                <a:latin typeface="Goudy Old Style" panose="02020502050305020303" pitchFamily="18" charset="0"/>
              </a:rPr>
              <a:t>GENITORI</a:t>
            </a:r>
            <a:endParaRPr lang="it-IT" sz="2100" dirty="0" smtClean="0">
              <a:latin typeface="Goudy Old Style" panose="02020502050305020303" pitchFamily="18" charset="0"/>
            </a:endParaRPr>
          </a:p>
          <a:p>
            <a:pPr marL="0" lvl="0" indent="0" algn="ctr">
              <a:buNone/>
            </a:pPr>
            <a:r>
              <a:rPr lang="it-IT" sz="2100" dirty="0" smtClean="0">
                <a:latin typeface="Goudy Old Style" panose="02020502050305020303" pitchFamily="18" charset="0"/>
              </a:rPr>
              <a:t>i </a:t>
            </a:r>
            <a:r>
              <a:rPr lang="it-IT" sz="2100" b="1" dirty="0">
                <a:latin typeface="Goudy Old Style" panose="02020502050305020303" pitchFamily="18" charset="0"/>
              </a:rPr>
              <a:t>FANCIULLI</a:t>
            </a:r>
            <a:r>
              <a:rPr lang="it-IT" sz="2100" dirty="0">
                <a:latin typeface="Goudy Old Style" panose="02020502050305020303" pitchFamily="18" charset="0"/>
              </a:rPr>
              <a:t>. </a:t>
            </a:r>
          </a:p>
        </p:txBody>
      </p:sp>
      <p:pic>
        <p:nvPicPr>
          <p:cNvPr id="4" name="Picture 5" descr="gre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69" y="2459865"/>
            <a:ext cx="2373929" cy="356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1"/>
          <p:cNvSpPr txBox="1">
            <a:spLocks noChangeArrowheads="1"/>
          </p:cNvSpPr>
          <p:nvPr/>
        </p:nvSpPr>
        <p:spPr bwMode="auto">
          <a:xfrm>
            <a:off x="1347715" y="715728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IL PERCORSO DI INIZIAZIONE CRISTIANA</a:t>
            </a:r>
          </a:p>
        </p:txBody>
      </p:sp>
      <p:sp>
        <p:nvSpPr>
          <p:cNvPr id="40965" name="CasellaDiTesto 4"/>
          <p:cNvSpPr txBox="1">
            <a:spLocks noChangeArrowheads="1"/>
          </p:cNvSpPr>
          <p:nvPr/>
        </p:nvSpPr>
        <p:spPr bwMode="auto">
          <a:xfrm>
            <a:off x="2849894" y="919750"/>
            <a:ext cx="5891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 dirty="0">
              <a:latin typeface="Calibri" panose="020F0502020204030204" pitchFamily="34" charset="0"/>
            </a:endParaRPr>
          </a:p>
          <a:p>
            <a:r>
              <a:rPr lang="it-IT" altLang="it-IT" dirty="0" smtClean="0">
                <a:latin typeface="Comic Sans MS" panose="030F0702030302020204" pitchFamily="66" charset="0"/>
              </a:rPr>
              <a:t>dalla </a:t>
            </a:r>
            <a:r>
              <a:rPr lang="it-IT" altLang="it-IT" dirty="0">
                <a:latin typeface="Comic Sans MS" panose="030F0702030302020204" pitchFamily="66" charset="0"/>
              </a:rPr>
              <a:t>richiesta del Battesimo fino ai 13/14 anni di età</a:t>
            </a: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626904" y="1627495"/>
            <a:ext cx="8864811" cy="24220"/>
          </a:xfrm>
          <a:prstGeom prst="line">
            <a:avLst/>
          </a:prstGeom>
          <a:ln w="38100">
            <a:solidFill>
              <a:srgbClr val="996633"/>
            </a:solidFill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713590" y="1919471"/>
            <a:ext cx="4691441" cy="4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percorso in sintesi</a:t>
            </a:r>
          </a:p>
        </p:txBody>
      </p:sp>
      <p:sp>
        <p:nvSpPr>
          <p:cNvPr id="40969" name="CasellaDiTesto 10"/>
          <p:cNvSpPr txBox="1">
            <a:spLocks noChangeArrowheads="1"/>
          </p:cNvSpPr>
          <p:nvPr/>
        </p:nvSpPr>
        <p:spPr bwMode="auto">
          <a:xfrm>
            <a:off x="1061656" y="2508181"/>
            <a:ext cx="34471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 b="1" i="1" dirty="0">
              <a:latin typeface="Calibri" panose="020F0502020204030204" pitchFamily="34" charset="0"/>
            </a:endParaRPr>
          </a:p>
          <a:p>
            <a:pPr algn="ctr"/>
            <a:r>
              <a:rPr lang="it-IT" altLang="it-IT" b="1" dirty="0">
                <a:latin typeface="Comic Sans MS" panose="030F0702030302020204" pitchFamily="66" charset="0"/>
              </a:rPr>
              <a:t>Prima fase </a:t>
            </a:r>
          </a:p>
          <a:p>
            <a:pPr algn="ctr"/>
            <a:r>
              <a:rPr lang="it-IT" altLang="it-IT" b="1" dirty="0">
                <a:latin typeface="Comic Sans MS" panose="030F0702030302020204" pitchFamily="66" charset="0"/>
              </a:rPr>
              <a:t>da 0 a 6 anni</a:t>
            </a:r>
            <a:endParaRPr lang="it-IT" altLang="it-IT" dirty="0">
              <a:latin typeface="Comic Sans MS" panose="030F0702030302020204" pitchFamily="66" charset="0"/>
            </a:endParaRPr>
          </a:p>
        </p:txBody>
      </p:sp>
      <p:sp>
        <p:nvSpPr>
          <p:cNvPr id="40970" name="CasellaDiTesto 11"/>
          <p:cNvSpPr txBox="1">
            <a:spLocks noChangeArrowheads="1"/>
          </p:cNvSpPr>
          <p:nvPr/>
        </p:nvSpPr>
        <p:spPr bwMode="auto">
          <a:xfrm>
            <a:off x="6301926" y="2508181"/>
            <a:ext cx="4032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 b="1" i="1" dirty="0">
              <a:latin typeface="Calibri" panose="020F0502020204030204" pitchFamily="34" charset="0"/>
            </a:endParaRPr>
          </a:p>
          <a:p>
            <a:pPr algn="ctr"/>
            <a:r>
              <a:rPr lang="it-IT" altLang="it-IT" b="1" dirty="0">
                <a:latin typeface="Comic Sans MS" panose="030F0702030302020204" pitchFamily="66" charset="0"/>
              </a:rPr>
              <a:t>Seconda fase </a:t>
            </a:r>
          </a:p>
          <a:p>
            <a:pPr algn="ctr"/>
            <a:r>
              <a:rPr lang="it-IT" altLang="it-IT" b="1" dirty="0">
                <a:latin typeface="Comic Sans MS" panose="030F0702030302020204" pitchFamily="66" charset="0"/>
              </a:rPr>
              <a:t>da 6/7 anni a 13/14 anni</a:t>
            </a:r>
            <a:endParaRPr lang="it-IT" altLang="it-IT" dirty="0">
              <a:latin typeface="Comic Sans MS" panose="030F0702030302020204" pitchFamily="66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801872" y="3436777"/>
            <a:ext cx="10557294" cy="20598"/>
          </a:xfrm>
          <a:prstGeom prst="line">
            <a:avLst/>
          </a:prstGeom>
          <a:ln w="38100"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972" name="CasellaDiTesto 15"/>
          <p:cNvSpPr txBox="1">
            <a:spLocks noChangeArrowheads="1"/>
          </p:cNvSpPr>
          <p:nvPr/>
        </p:nvSpPr>
        <p:spPr bwMode="auto">
          <a:xfrm>
            <a:off x="787200" y="3654408"/>
            <a:ext cx="1580277" cy="132343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1° tempo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dirty="0">
                <a:latin typeface="Goudy Old Style" panose="02020502050305020303" pitchFamily="18" charset="0"/>
              </a:rPr>
              <a:t>Preparazione</a:t>
            </a:r>
          </a:p>
          <a:p>
            <a:pPr algn="ctr"/>
            <a:r>
              <a:rPr lang="it-IT" altLang="it-IT" sz="2000" dirty="0">
                <a:latin typeface="Goudy Old Style" panose="02020502050305020303" pitchFamily="18" charset="0"/>
              </a:rPr>
              <a:t>al Battesimo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72480" y="3659674"/>
            <a:ext cx="1901052" cy="215443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94000">
                <a:schemeClr val="accent2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1° tempo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Prima </a:t>
            </a:r>
            <a:r>
              <a:rPr lang="it-IT" altLang="it-IT" sz="2000" b="1" dirty="0" smtClean="0">
                <a:latin typeface="Goudy Old Style" panose="02020502050305020303" pitchFamily="18" charset="0"/>
              </a:rPr>
              <a:t>Evangelizzazione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i="1" dirty="0" smtClean="0">
                <a:latin typeface="Goudy Old Style" panose="02020502050305020303" pitchFamily="18" charset="0"/>
              </a:rPr>
              <a:t>1 anno</a:t>
            </a:r>
            <a:endParaRPr lang="it-IT" altLang="it-IT" sz="2000" i="1" dirty="0">
              <a:latin typeface="Goudy Old Style" panose="02020502050305020303" pitchFamily="18" charset="0"/>
            </a:endParaRPr>
          </a:p>
          <a:p>
            <a:endParaRPr lang="it-IT" altLang="it-IT" sz="1400" b="1" dirty="0">
              <a:latin typeface="Calibri" panose="020F0502020204030204" pitchFamily="34" charset="0"/>
            </a:endParaRPr>
          </a:p>
        </p:txBody>
      </p:sp>
      <p:sp>
        <p:nvSpPr>
          <p:cNvPr id="40976" name="CasellaDiTesto 17"/>
          <p:cNvSpPr txBox="1">
            <a:spLocks noChangeArrowheads="1"/>
          </p:cNvSpPr>
          <p:nvPr/>
        </p:nvSpPr>
        <p:spPr bwMode="auto">
          <a:xfrm>
            <a:off x="3906532" y="3654408"/>
            <a:ext cx="1345765" cy="193899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3° tempo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dirty="0">
                <a:latin typeface="Goudy Old Style" panose="02020502050305020303" pitchFamily="18" charset="0"/>
              </a:rPr>
              <a:t>Post Battesimo</a:t>
            </a:r>
          </a:p>
          <a:p>
            <a:pPr algn="ctr"/>
            <a:r>
              <a:rPr lang="it-IT" altLang="it-IT" sz="2000" dirty="0">
                <a:latin typeface="Goudy Old Style" panose="02020502050305020303" pitchFamily="18" charset="0"/>
              </a:rPr>
              <a:t>da 0–3; </a:t>
            </a:r>
          </a:p>
          <a:p>
            <a:pPr algn="ctr"/>
            <a:r>
              <a:rPr lang="it-IT" altLang="it-IT" sz="2000" dirty="0">
                <a:latin typeface="Goudy Old Style" panose="02020502050305020303" pitchFamily="18" charset="0"/>
              </a:rPr>
              <a:t>3–6 anni</a:t>
            </a:r>
          </a:p>
        </p:txBody>
      </p:sp>
      <p:sp>
        <p:nvSpPr>
          <p:cNvPr id="40977" name="CasellaDiTesto 18"/>
          <p:cNvSpPr txBox="1">
            <a:spLocks noChangeArrowheads="1"/>
          </p:cNvSpPr>
          <p:nvPr/>
        </p:nvSpPr>
        <p:spPr bwMode="auto">
          <a:xfrm>
            <a:off x="2387800" y="3654408"/>
            <a:ext cx="1508050" cy="163121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2° tempo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dirty="0">
                <a:latin typeface="Goudy Old Style" panose="02020502050305020303" pitchFamily="18" charset="0"/>
              </a:rPr>
              <a:t>Celebrazione del Battesimo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168161" y="3654408"/>
            <a:ext cx="1404293" cy="2554545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2000"/>
                  <a:lumMod val="96000"/>
                </a:schemeClr>
              </a:gs>
              <a:gs pos="100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008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2° tempo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b="1" dirty="0" smtClean="0">
                <a:latin typeface="Goudy Old Style" panose="02020502050305020303" pitchFamily="18" charset="0"/>
              </a:rPr>
              <a:t>Discepolato</a:t>
            </a:r>
            <a:endParaRPr lang="it-IT" altLang="it-IT" sz="2000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i="1" dirty="0">
                <a:latin typeface="Goudy Old Style" panose="02020502050305020303" pitchFamily="18" charset="0"/>
              </a:rPr>
              <a:t>1</a:t>
            </a:r>
            <a:r>
              <a:rPr lang="it-IT" altLang="it-IT" sz="2000" i="1" baseline="30000" dirty="0">
                <a:latin typeface="Goudy Old Style" panose="02020502050305020303" pitchFamily="18" charset="0"/>
              </a:rPr>
              <a:t>a</a:t>
            </a:r>
            <a:r>
              <a:rPr lang="it-IT" altLang="it-IT" sz="2000" i="1" dirty="0">
                <a:latin typeface="Goudy Old Style" panose="02020502050305020303" pitchFamily="18" charset="0"/>
              </a:rPr>
              <a:t> tappa</a:t>
            </a:r>
          </a:p>
          <a:p>
            <a:pPr algn="ctr"/>
            <a:r>
              <a:rPr lang="it-IT" altLang="it-IT" sz="2000" i="1" dirty="0">
                <a:latin typeface="Goudy Old Style" panose="02020502050305020303" pitchFamily="18" charset="0"/>
              </a:rPr>
              <a:t>2</a:t>
            </a:r>
            <a:r>
              <a:rPr lang="it-IT" altLang="it-IT" sz="2000" i="1" baseline="30000" dirty="0">
                <a:latin typeface="Goudy Old Style" panose="02020502050305020303" pitchFamily="18" charset="0"/>
              </a:rPr>
              <a:t>a</a:t>
            </a:r>
            <a:r>
              <a:rPr lang="it-IT" altLang="it-IT" sz="2000" i="1" dirty="0">
                <a:latin typeface="Goudy Old Style" panose="02020502050305020303" pitchFamily="18" charset="0"/>
              </a:rPr>
              <a:t> tappa</a:t>
            </a:r>
          </a:p>
          <a:p>
            <a:pPr algn="ctr"/>
            <a:r>
              <a:rPr lang="it-IT" altLang="it-IT" sz="2000" i="1" dirty="0">
                <a:latin typeface="Goudy Old Style" panose="02020502050305020303" pitchFamily="18" charset="0"/>
              </a:rPr>
              <a:t>3</a:t>
            </a:r>
            <a:r>
              <a:rPr lang="it-IT" altLang="it-IT" sz="2000" i="1" baseline="30000" dirty="0">
                <a:latin typeface="Goudy Old Style" panose="02020502050305020303" pitchFamily="18" charset="0"/>
              </a:rPr>
              <a:t>a</a:t>
            </a:r>
            <a:r>
              <a:rPr lang="it-IT" altLang="it-IT" sz="2000" i="1" dirty="0">
                <a:latin typeface="Goudy Old Style" panose="02020502050305020303" pitchFamily="18" charset="0"/>
              </a:rPr>
              <a:t> </a:t>
            </a:r>
            <a:r>
              <a:rPr lang="it-IT" altLang="it-IT" sz="2000" i="1" dirty="0" smtClean="0">
                <a:latin typeface="Goudy Old Style" panose="02020502050305020303" pitchFamily="18" charset="0"/>
              </a:rPr>
              <a:t>tappa</a:t>
            </a:r>
          </a:p>
          <a:p>
            <a:pPr algn="ctr"/>
            <a:endParaRPr lang="it-IT" altLang="it-IT" sz="2000" i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i="1" dirty="0" smtClean="0">
                <a:latin typeface="Goudy Old Style" panose="02020502050305020303" pitchFamily="18" charset="0"/>
              </a:rPr>
              <a:t>3 </a:t>
            </a:r>
            <a:r>
              <a:rPr lang="it-IT" altLang="it-IT" sz="2000" i="1" dirty="0" smtClean="0">
                <a:latin typeface="Goudy Old Style" panose="02020502050305020303" pitchFamily="18" charset="0"/>
              </a:rPr>
              <a:t>anni</a:t>
            </a:r>
            <a:endParaRPr lang="it-IT" altLang="it-IT" sz="2000" i="1" dirty="0">
              <a:latin typeface="Goudy Old Style" panose="02020502050305020303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576912" y="3654408"/>
            <a:ext cx="1532791" cy="2246769"/>
          </a:xfrm>
          <a:prstGeom prst="rect">
            <a:avLst/>
          </a:prstGeom>
          <a:gradFill>
            <a:gsLst>
              <a:gs pos="100000">
                <a:srgbClr val="FF0000">
                  <a:lumMod val="64000"/>
                  <a:lumOff val="36000"/>
                </a:srgbClr>
              </a:gs>
              <a:gs pos="100000">
                <a:srgbClr val="FF0000">
                  <a:lumMod val="52000"/>
                  <a:lumOff val="48000"/>
                </a:srgbClr>
              </a:gs>
              <a:gs pos="100000">
                <a:srgbClr val="FF0000"/>
              </a:gs>
            </a:gsLst>
            <a:path path="circle">
              <a:fillToRect l="50000" t="130000" r="50000" b="-30000"/>
            </a:path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3° tempo</a:t>
            </a:r>
          </a:p>
          <a:p>
            <a:pPr algn="ctr"/>
            <a:endParaRPr lang="it-IT" altLang="it-IT" sz="2000" b="1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b="1" dirty="0">
                <a:latin typeface="Goudy Old Style" panose="02020502050305020303" pitchFamily="18" charset="0"/>
              </a:rPr>
              <a:t>Ultima Quaresima e Celebrazione dei Sacramenti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114161" y="3654408"/>
            <a:ext cx="1392125" cy="1938992"/>
          </a:xfrm>
          <a:prstGeom prst="rect">
            <a:avLst/>
          </a:prstGeom>
          <a:solidFill>
            <a:srgbClr val="7030A0"/>
          </a:solidFill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000" b="1" dirty="0">
                <a:latin typeface="Goudy Old Style" panose="02020502050305020303" pitchFamily="18" charset="0"/>
              </a:rPr>
              <a:t>4° tempo</a:t>
            </a:r>
            <a:endParaRPr lang="it-IT" altLang="it-IT" sz="2000" dirty="0">
              <a:latin typeface="Goudy Old Style" panose="02020502050305020303" pitchFamily="18" charset="0"/>
            </a:endParaRPr>
          </a:p>
          <a:p>
            <a:endParaRPr lang="it-IT" altLang="it-IT" sz="2000" b="1" dirty="0">
              <a:latin typeface="Goudy Old Style" panose="02020502050305020303" pitchFamily="18" charset="0"/>
            </a:endParaRPr>
          </a:p>
          <a:p>
            <a:r>
              <a:rPr lang="it-IT" altLang="it-IT" sz="2000" b="1" dirty="0">
                <a:latin typeface="Goudy Old Style" panose="02020502050305020303" pitchFamily="18" charset="0"/>
              </a:rPr>
              <a:t>Fraternità</a:t>
            </a:r>
            <a:endParaRPr lang="it-IT" altLang="it-IT" sz="2000" dirty="0">
              <a:latin typeface="Goudy Old Style" panose="02020502050305020303" pitchFamily="18" charset="0"/>
            </a:endParaRPr>
          </a:p>
          <a:p>
            <a:endParaRPr lang="it-IT" altLang="it-IT" sz="2000" dirty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i="1" dirty="0">
                <a:latin typeface="Goudy Old Style" panose="02020502050305020303" pitchFamily="18" charset="0"/>
              </a:rPr>
              <a:t>almeno </a:t>
            </a:r>
            <a:endParaRPr lang="it-IT" altLang="it-IT" sz="2000" i="1" dirty="0" smtClean="0">
              <a:latin typeface="Goudy Old Style" panose="02020502050305020303" pitchFamily="18" charset="0"/>
            </a:endParaRPr>
          </a:p>
          <a:p>
            <a:pPr algn="ctr"/>
            <a:r>
              <a:rPr lang="it-IT" altLang="it-IT" sz="2000" i="1" dirty="0" smtClean="0">
                <a:latin typeface="Goudy Old Style" panose="02020502050305020303" pitchFamily="18" charset="0"/>
              </a:rPr>
              <a:t>2 anni</a:t>
            </a:r>
            <a:endParaRPr lang="it-IT" altLang="it-IT" sz="2000" dirty="0">
              <a:latin typeface="Goudy Old Style" panose="02020502050305020303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 flipH="1">
            <a:off x="5272480" y="3654408"/>
            <a:ext cx="4456" cy="2159702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272480" y="5801949"/>
            <a:ext cx="0" cy="260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457539" y="5932125"/>
            <a:ext cx="1706569" cy="4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 siete qui</a:t>
            </a:r>
          </a:p>
        </p:txBody>
      </p:sp>
    </p:spTree>
    <p:extLst>
      <p:ext uri="{BB962C8B-B14F-4D97-AF65-F5344CB8AC3E}">
        <p14:creationId xmlns:p14="http://schemas.microsoft.com/office/powerpoint/2010/main" val="14207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Percorso di Iniziazione Cristiana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PRIMA FASE </a:t>
            </a:r>
          </a:p>
          <a:p>
            <a:pPr marL="0" indent="0" algn="ctr">
              <a:buNone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0 – 6 Anni</a:t>
            </a:r>
            <a:endParaRPr lang="it-IT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7887" y="2556932"/>
            <a:ext cx="9608710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SECONDA FASE </a:t>
            </a:r>
          </a:p>
          <a:p>
            <a:pPr marL="0" indent="0" algn="ctr">
              <a:buNone/>
            </a:pPr>
            <a:r>
              <a:rPr lang="it-IT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7</a:t>
            </a: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– 14 Anni</a:t>
            </a:r>
          </a:p>
          <a:p>
            <a:pPr marL="0" indent="0" algn="ctr">
              <a:buNone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Fase del completamento dell’I.C.</a:t>
            </a:r>
            <a:endParaRPr lang="it-IT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3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Tempo della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rima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vangelizzazione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anni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3303905"/>
            <a:ext cx="9601196" cy="2327967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latin typeface="Goudy Old Style" panose="02020502050305020303" pitchFamily="18" charset="0"/>
              </a:rPr>
              <a:t>Si propongono </a:t>
            </a:r>
            <a:r>
              <a:rPr lang="it-IT" b="1" dirty="0">
                <a:latin typeface="Goudy Old Style" panose="02020502050305020303" pitchFamily="18" charset="0"/>
              </a:rPr>
              <a:t>7</a:t>
            </a:r>
            <a:r>
              <a:rPr lang="it-IT" b="1" dirty="0" smtClean="0">
                <a:latin typeface="Goudy Old Style" panose="02020502050305020303" pitchFamily="18" charset="0"/>
              </a:rPr>
              <a:t> incontri </a:t>
            </a:r>
            <a:r>
              <a:rPr lang="it-IT" dirty="0" smtClean="0">
                <a:latin typeface="Goudy Old Style" panose="02020502050305020303" pitchFamily="18" charset="0"/>
              </a:rPr>
              <a:t>di sabato pomeriggio nell’arco dell’anno pastorale, in cui contemporaneamente:</a:t>
            </a:r>
          </a:p>
          <a:p>
            <a:pPr marL="0" indent="0" algn="just">
              <a:buNone/>
            </a:pPr>
            <a:r>
              <a:rPr lang="it-IT" dirty="0">
                <a:latin typeface="Goudy Old Style" panose="02020502050305020303" pitchFamily="18" charset="0"/>
              </a:rPr>
              <a:t>	</a:t>
            </a:r>
            <a:r>
              <a:rPr lang="it-IT" dirty="0" smtClean="0">
                <a:latin typeface="Goudy Old Style" panose="02020502050305020303" pitchFamily="18" charset="0"/>
              </a:rPr>
              <a:t>i fanciulli faranno il loro percorso con i catechisti;</a:t>
            </a:r>
          </a:p>
          <a:p>
            <a:pPr marL="0" indent="0" algn="just">
              <a:buNone/>
            </a:pPr>
            <a:r>
              <a:rPr lang="it-IT" dirty="0">
                <a:latin typeface="Goudy Old Style" panose="02020502050305020303" pitchFamily="18" charset="0"/>
              </a:rPr>
              <a:t>	</a:t>
            </a:r>
            <a:r>
              <a:rPr lang="it-IT" dirty="0" smtClean="0">
                <a:latin typeface="Goudy Old Style" panose="02020502050305020303" pitchFamily="18" charset="0"/>
              </a:rPr>
              <a:t>i genitori con gli «</a:t>
            </a:r>
            <a:r>
              <a:rPr lang="it-IT" i="1" dirty="0" smtClean="0">
                <a:latin typeface="Goudy Old Style" panose="02020502050305020303" pitchFamily="18" charset="0"/>
              </a:rPr>
              <a:t>accompagnatori</a:t>
            </a:r>
            <a:r>
              <a:rPr lang="it-IT" dirty="0" smtClean="0">
                <a:latin typeface="Goudy Old Style" panose="02020502050305020303" pitchFamily="18" charset="0"/>
              </a:rPr>
              <a:t>».</a:t>
            </a:r>
            <a:endParaRPr lang="it-IT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707</Words>
  <Application>Microsoft Office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Algerian</vt:lpstr>
      <vt:lpstr>AR DARLING</vt:lpstr>
      <vt:lpstr>Arial</vt:lpstr>
      <vt:lpstr>Bradley Hand ITC</vt:lpstr>
      <vt:lpstr>Calibri</vt:lpstr>
      <vt:lpstr>Comic Sans MS</vt:lpstr>
      <vt:lpstr>Garamond</vt:lpstr>
      <vt:lpstr>Goudy Old Style</vt:lpstr>
      <vt:lpstr>Organico</vt:lpstr>
      <vt:lpstr>Cristiani non si nasce,  ma si diventa!</vt:lpstr>
      <vt:lpstr>Presentazione standard di PowerPoint</vt:lpstr>
      <vt:lpstr>Presentazione standard di PowerPoint</vt:lpstr>
      <vt:lpstr>Una scelta libera e consapevole  del cammino</vt:lpstr>
      <vt:lpstr>I Soggetti coinvolti</vt:lpstr>
      <vt:lpstr>Presentazione standard di PowerPoint</vt:lpstr>
      <vt:lpstr>Il Percorso di Iniziazione Cristiana</vt:lpstr>
      <vt:lpstr>Presentazione standard di PowerPoint</vt:lpstr>
      <vt:lpstr>Tempo della Prima Evangelizzazione 7 anni</vt:lpstr>
      <vt:lpstr>Tempo del DISCEPOLATO 8 - 11 anni</vt:lpstr>
      <vt:lpstr>L’Ultima Quaresima Emmaus</vt:lpstr>
      <vt:lpstr>ANTIOCHIA Tempo della Mistagogia 12 – 14 Anni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Cristiani non si nasce, ma si diventa!</dc:title>
  <dc:creator>ANGELO PETRONI</dc:creator>
  <cp:lastModifiedBy>Stefano Petroni</cp:lastModifiedBy>
  <cp:revision>25</cp:revision>
  <dcterms:created xsi:type="dcterms:W3CDTF">2016-11-19T15:04:35Z</dcterms:created>
  <dcterms:modified xsi:type="dcterms:W3CDTF">2018-10-04T22:47:17Z</dcterms:modified>
</cp:coreProperties>
</file>